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9" r:id="rId2"/>
    <p:sldId id="261" r:id="rId3"/>
    <p:sldId id="262"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echlow, Kyra (LfAR)" initials="WK(" lastIdx="2" clrIdx="0">
    <p:extLst>
      <p:ext uri="{19B8F6BF-5375-455C-9EA6-DF929625EA0E}">
        <p15:presenceInfo xmlns:p15="http://schemas.microsoft.com/office/powerpoint/2012/main" userId="S-1-5-21-1289117853-911153512-630672053-4488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D3969"/>
    <a:srgbClr val="008ECE"/>
    <a:srgbClr val="147AC9"/>
    <a:srgbClr val="28C3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668" autoAdjust="0"/>
    <p:restoredTop sz="94660"/>
  </p:normalViewPr>
  <p:slideViewPr>
    <p:cSldViewPr snapToGrid="0">
      <p:cViewPr>
        <p:scale>
          <a:sx n="110" d="100"/>
          <a:sy n="110" d="100"/>
        </p:scale>
        <p:origin x="84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de-DE" smtClean="0"/>
              <a:t>Titelmasterformat durch Klicken bearbeiten</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C6D4D7DC-7B9A-49CF-8260-5E080BCF2B14}" type="datetimeFigureOut">
              <a:rPr lang="de-DE" smtClean="0"/>
              <a:t>17.06.2025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3980296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6D4D7DC-7B9A-49CF-8260-5E080BCF2B14}" type="datetimeFigureOut">
              <a:rPr lang="de-DE" smtClean="0"/>
              <a:t>17.06.2025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3530572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6D4D7DC-7B9A-49CF-8260-5E080BCF2B14}" type="datetimeFigureOut">
              <a:rPr lang="de-DE" smtClean="0"/>
              <a:t>17.06.2025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1206511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C6D4D7DC-7B9A-49CF-8260-5E080BCF2B14}" type="datetimeFigureOut">
              <a:rPr lang="de-DE" smtClean="0"/>
              <a:t>17.06.2025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1245338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C6D4D7DC-7B9A-49CF-8260-5E080BCF2B14}" type="datetimeFigureOut">
              <a:rPr lang="de-DE" smtClean="0"/>
              <a:t>17.06.2025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637361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C6D4D7DC-7B9A-49CF-8260-5E080BCF2B14}" type="datetimeFigureOut">
              <a:rPr lang="de-DE" smtClean="0"/>
              <a:t>17.06.2025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142091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de-DE" smtClean="0"/>
              <a:t>Formatvorlagen des Textmasters bearbeiten</a:t>
            </a:r>
          </a:p>
        </p:txBody>
      </p:sp>
      <p:sp>
        <p:nvSpPr>
          <p:cNvPr id="4" name="Content Placeholder 3"/>
          <p:cNvSpPr>
            <a:spLocks noGrp="1"/>
          </p:cNvSpPr>
          <p:nvPr>
            <p:ph sz="half" idx="2"/>
          </p:nvPr>
        </p:nvSpPr>
        <p:spPr>
          <a:xfrm>
            <a:off x="520713" y="3905482"/>
            <a:ext cx="3198096" cy="5744375"/>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de-DE" smtClean="0"/>
              <a:t>Formatvorlagen des Textmasters bearbeiten</a:t>
            </a:r>
          </a:p>
        </p:txBody>
      </p:sp>
      <p:sp>
        <p:nvSpPr>
          <p:cNvPr id="6" name="Content Placeholder 5"/>
          <p:cNvSpPr>
            <a:spLocks noGrp="1"/>
          </p:cNvSpPr>
          <p:nvPr>
            <p:ph sz="quarter" idx="4"/>
          </p:nvPr>
        </p:nvSpPr>
        <p:spPr>
          <a:xfrm>
            <a:off x="3827086" y="3905482"/>
            <a:ext cx="3213847" cy="5744375"/>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C6D4D7DC-7B9A-49CF-8260-5E080BCF2B14}" type="datetimeFigureOut">
              <a:rPr lang="de-DE" smtClean="0"/>
              <a:t>17.06.2025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3024011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C6D4D7DC-7B9A-49CF-8260-5E080BCF2B14}" type="datetimeFigureOut">
              <a:rPr lang="de-DE" smtClean="0"/>
              <a:t>17.06.2025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781768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D4D7DC-7B9A-49CF-8260-5E080BCF2B14}" type="datetimeFigureOut">
              <a:rPr lang="de-DE" smtClean="0"/>
              <a:t>17.06.2025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1712491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de-DE" smtClean="0"/>
              <a:t>Titelmasterformat durch Klicken bearbeiten</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C6D4D7DC-7B9A-49CF-8260-5E080BCF2B14}" type="datetimeFigureOut">
              <a:rPr lang="de-DE" smtClean="0"/>
              <a:t>17.06.2025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240609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C6D4D7DC-7B9A-49CF-8260-5E080BCF2B14}" type="datetimeFigureOut">
              <a:rPr lang="de-DE" smtClean="0"/>
              <a:t>17.06.2025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2772C27-5290-4132-A90F-61FC7BEAFD4C}" type="slidenum">
              <a:rPr lang="de-DE" smtClean="0"/>
              <a:t>‹Nr.›</a:t>
            </a:fld>
            <a:endParaRPr lang="de-DE"/>
          </a:p>
        </p:txBody>
      </p:sp>
    </p:spTree>
    <p:extLst>
      <p:ext uri="{BB962C8B-B14F-4D97-AF65-F5344CB8AC3E}">
        <p14:creationId xmlns:p14="http://schemas.microsoft.com/office/powerpoint/2010/main" val="3732536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6D4D7DC-7B9A-49CF-8260-5E080BCF2B14}" type="datetimeFigureOut">
              <a:rPr lang="de-DE" smtClean="0"/>
              <a:t>17.06.2025</a:t>
            </a:fld>
            <a:endParaRPr lang="de-DE"/>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E2772C27-5290-4132-A90F-61FC7BEAFD4C}" type="slidenum">
              <a:rPr lang="de-DE" smtClean="0"/>
              <a:t>‹Nr.›</a:t>
            </a:fld>
            <a:endParaRPr lang="de-DE"/>
          </a:p>
        </p:txBody>
      </p:sp>
    </p:spTree>
    <p:extLst>
      <p:ext uri="{BB962C8B-B14F-4D97-AF65-F5344CB8AC3E}">
        <p14:creationId xmlns:p14="http://schemas.microsoft.com/office/powerpoint/2010/main" val="21542919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Grafik 23"/>
          <p:cNvPicPr>
            <a:picLocks noChangeAspect="1"/>
          </p:cNvPicPr>
          <p:nvPr/>
        </p:nvPicPr>
        <p:blipFill>
          <a:blip r:embed="rId2"/>
          <a:stretch>
            <a:fillRect/>
          </a:stretch>
        </p:blipFill>
        <p:spPr>
          <a:xfrm>
            <a:off x="-1" y="2755"/>
            <a:ext cx="7559675" cy="2849959"/>
          </a:xfrm>
          <a:prstGeom prst="rect">
            <a:avLst/>
          </a:prstGeom>
        </p:spPr>
      </p:pic>
      <p:sp>
        <p:nvSpPr>
          <p:cNvPr id="5" name="Textfeld 4"/>
          <p:cNvSpPr txBox="1"/>
          <p:nvPr/>
        </p:nvSpPr>
        <p:spPr>
          <a:xfrm>
            <a:off x="551553" y="1340734"/>
            <a:ext cx="6656071" cy="1292662"/>
          </a:xfrm>
          <a:prstGeom prst="rect">
            <a:avLst/>
          </a:prstGeom>
          <a:noFill/>
        </p:spPr>
        <p:txBody>
          <a:bodyPr wrap="square" rtlCol="0">
            <a:spAutoFit/>
          </a:bodyPr>
          <a:lstStyle/>
          <a:p>
            <a:r>
              <a:rPr lang="de-DE" sz="3200" b="1" dirty="0" smtClean="0">
                <a:solidFill>
                  <a:schemeClr val="bg1"/>
                </a:solidFill>
                <a:latin typeface="Arial" panose="020B0604020202020204" pitchFamily="34" charset="0"/>
                <a:cs typeface="Arial" panose="020B0604020202020204" pitchFamily="34" charset="0"/>
              </a:rPr>
              <a:t>Freiwillige Rückkehr – </a:t>
            </a:r>
          </a:p>
          <a:p>
            <a:r>
              <a:rPr lang="de-DE" sz="3200" b="1" dirty="0" smtClean="0">
                <a:solidFill>
                  <a:schemeClr val="bg1"/>
                </a:solidFill>
                <a:latin typeface="Arial" panose="020B0604020202020204" pitchFamily="34" charset="0"/>
                <a:cs typeface="Arial" panose="020B0604020202020204" pitchFamily="34" charset="0"/>
              </a:rPr>
              <a:t>Projektbeteiligungen des LfAR</a:t>
            </a:r>
            <a:endParaRPr lang="de-DE" sz="3200" b="1" dirty="0">
              <a:solidFill>
                <a:schemeClr val="bg1"/>
              </a:solidFill>
              <a:latin typeface="Arial" panose="020B0604020202020204" pitchFamily="34" charset="0"/>
              <a:cs typeface="Arial" panose="020B0604020202020204" pitchFamily="34" charset="0"/>
            </a:endParaRPr>
          </a:p>
          <a:p>
            <a:endParaRPr lang="de-DE" sz="1400" dirty="0">
              <a:solidFill>
                <a:schemeClr val="bg1"/>
              </a:solidFill>
              <a:latin typeface="Arial" panose="020B0604020202020204" pitchFamily="34" charset="0"/>
              <a:cs typeface="Arial" panose="020B0604020202020204" pitchFamily="34" charset="0"/>
            </a:endParaRPr>
          </a:p>
        </p:txBody>
      </p:sp>
      <p:sp>
        <p:nvSpPr>
          <p:cNvPr id="30" name="Textfeld 29"/>
          <p:cNvSpPr txBox="1"/>
          <p:nvPr/>
        </p:nvSpPr>
        <p:spPr>
          <a:xfrm>
            <a:off x="1543052" y="3647037"/>
            <a:ext cx="4947921" cy="600164"/>
          </a:xfrm>
          <a:prstGeom prst="rect">
            <a:avLst/>
          </a:prstGeom>
          <a:noFill/>
        </p:spPr>
        <p:txBody>
          <a:bodyPr wrap="square" rtlCol="0">
            <a:spAutoFit/>
          </a:bodyPr>
          <a:lstStyle/>
          <a:p>
            <a:r>
              <a:rPr lang="de-DE" sz="1100" dirty="0" smtClean="0">
                <a:latin typeface="Arial" panose="020B0604020202020204" pitchFamily="34" charset="0"/>
                <a:cs typeface="Arial" panose="020B0604020202020204" pitchFamily="34" charset="0"/>
              </a:rPr>
              <a:t>Das Bayerische Landesamt für Asyl und Rückführungen (LfAR) ist Zuwendungsgeber bzw. </a:t>
            </a:r>
            <a:r>
              <a:rPr lang="de-DE" sz="1100" dirty="0" err="1" smtClean="0">
                <a:latin typeface="Arial" panose="020B0604020202020204" pitchFamily="34" charset="0"/>
                <a:cs typeface="Arial" panose="020B0604020202020204" pitchFamily="34" charset="0"/>
              </a:rPr>
              <a:t>Kofinanzierer</a:t>
            </a:r>
            <a:r>
              <a:rPr lang="de-DE" sz="1100" dirty="0" smtClean="0">
                <a:latin typeface="Arial" panose="020B0604020202020204" pitchFamily="34" charset="0"/>
                <a:cs typeface="Arial" panose="020B0604020202020204" pitchFamily="34" charset="0"/>
              </a:rPr>
              <a:t> bei den folgenden Projekten zur Unterstützung der Freiwilligen Rückkehr.</a:t>
            </a:r>
            <a:endParaRPr lang="de-DE" sz="716" dirty="0">
              <a:latin typeface="Arial" panose="020B0604020202020204" pitchFamily="34" charset="0"/>
              <a:cs typeface="Arial" panose="020B0604020202020204" pitchFamily="34" charset="0"/>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145" y="5881"/>
            <a:ext cx="7075737" cy="1248659"/>
          </a:xfrm>
          <a:prstGeom prst="rect">
            <a:avLst/>
          </a:prstGeom>
        </p:spPr>
      </p:pic>
      <p:sp>
        <p:nvSpPr>
          <p:cNvPr id="15" name="Textfeld 14"/>
          <p:cNvSpPr txBox="1"/>
          <p:nvPr/>
        </p:nvSpPr>
        <p:spPr>
          <a:xfrm>
            <a:off x="522190" y="4941233"/>
            <a:ext cx="6515292" cy="5170646"/>
          </a:xfrm>
          <a:prstGeom prst="rect">
            <a:avLst/>
          </a:prstGeom>
          <a:noFill/>
        </p:spPr>
        <p:txBody>
          <a:bodyPr wrap="square" rtlCol="0">
            <a:spAutoFit/>
          </a:bodyPr>
          <a:lstStyle/>
          <a:p>
            <a:r>
              <a:rPr lang="de-DE" sz="1100" b="1" dirty="0" smtClean="0">
                <a:solidFill>
                  <a:srgbClr val="008ECE"/>
                </a:solidFill>
                <a:latin typeface="Arial" panose="020B0604020202020204" pitchFamily="34" charset="0"/>
                <a:cs typeface="Arial" panose="020B0604020202020204" pitchFamily="34" charset="0"/>
              </a:rPr>
              <a:t>REAG/GARP 2.0 - Programm </a:t>
            </a:r>
            <a:br>
              <a:rPr lang="de-DE" sz="1100" b="1" dirty="0" smtClean="0">
                <a:solidFill>
                  <a:srgbClr val="008ECE"/>
                </a:solidFill>
                <a:latin typeface="Arial" panose="020B0604020202020204" pitchFamily="34" charset="0"/>
                <a:cs typeface="Arial" panose="020B0604020202020204" pitchFamily="34" charset="0"/>
              </a:rPr>
            </a:br>
            <a:r>
              <a:rPr lang="de-DE" sz="1100" dirty="0" smtClean="0">
                <a:latin typeface="Arial" panose="020B0604020202020204" pitchFamily="34" charset="0"/>
                <a:cs typeface="Arial" panose="020B0604020202020204" pitchFamily="34" charset="0"/>
              </a:rPr>
              <a:t>(„</a:t>
            </a:r>
            <a:r>
              <a:rPr lang="de-DE" sz="1100" dirty="0">
                <a:latin typeface="Arial" panose="020B0604020202020204" pitchFamily="34" charset="0"/>
                <a:cs typeface="Arial" panose="020B0604020202020204" pitchFamily="34" charset="0"/>
              </a:rPr>
              <a:t>Reintegration </a:t>
            </a:r>
            <a:r>
              <a:rPr lang="de-DE" sz="1100" dirty="0" err="1">
                <a:latin typeface="Arial" panose="020B0604020202020204" pitchFamily="34" charset="0"/>
                <a:cs typeface="Arial" panose="020B0604020202020204" pitchFamily="34" charset="0"/>
              </a:rPr>
              <a:t>and</a:t>
            </a:r>
            <a:r>
              <a:rPr lang="de-DE" sz="1100" dirty="0">
                <a:latin typeface="Arial" panose="020B0604020202020204" pitchFamily="34" charset="0"/>
                <a:cs typeface="Arial" panose="020B0604020202020204" pitchFamily="34" charset="0"/>
              </a:rPr>
              <a:t> Emigration </a:t>
            </a:r>
            <a:r>
              <a:rPr lang="de-DE" sz="1100" dirty="0" err="1">
                <a:latin typeface="Arial" panose="020B0604020202020204" pitchFamily="34" charset="0"/>
                <a:cs typeface="Arial" panose="020B0604020202020204" pitchFamily="34" charset="0"/>
              </a:rPr>
              <a:t>Program</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for</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Asylum-Seekers</a:t>
            </a:r>
            <a:r>
              <a:rPr lang="de-DE" sz="1100" dirty="0">
                <a:latin typeface="Arial" panose="020B0604020202020204" pitchFamily="34" charset="0"/>
                <a:cs typeface="Arial" panose="020B0604020202020204" pitchFamily="34" charset="0"/>
              </a:rPr>
              <a:t> in Germany“/ </a:t>
            </a:r>
            <a:r>
              <a:rPr lang="de-DE" sz="1100" dirty="0" smtClean="0">
                <a:latin typeface="Arial" panose="020B0604020202020204" pitchFamily="34" charset="0"/>
                <a:cs typeface="Arial" panose="020B0604020202020204" pitchFamily="34" charset="0"/>
              </a:rPr>
              <a:t/>
            </a:r>
            <a:br>
              <a:rPr lang="de-DE" sz="1100" dirty="0" smtClean="0">
                <a:latin typeface="Arial" panose="020B0604020202020204" pitchFamily="34" charset="0"/>
                <a:cs typeface="Arial" panose="020B0604020202020204" pitchFamily="34" charset="0"/>
              </a:rPr>
            </a:br>
            <a:r>
              <a:rPr lang="de-DE" sz="1100" dirty="0" err="1" smtClean="0">
                <a:latin typeface="Arial" panose="020B0604020202020204" pitchFamily="34" charset="0"/>
                <a:cs typeface="Arial" panose="020B0604020202020204" pitchFamily="34" charset="0"/>
              </a:rPr>
              <a:t>Government</a:t>
            </a:r>
            <a:r>
              <a:rPr lang="de-DE" sz="1100" dirty="0" smtClean="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Assisted</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Repatriation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Program</a:t>
            </a:r>
            <a:r>
              <a:rPr lang="de-DE" sz="1100" dirty="0" smtClean="0">
                <a:latin typeface="Arial" panose="020B0604020202020204" pitchFamily="34" charset="0"/>
                <a:cs typeface="Arial" panose="020B0604020202020204" pitchFamily="34" charset="0"/>
              </a:rPr>
              <a:t>“) 2.0</a:t>
            </a:r>
            <a:endParaRPr lang="de-DE" sz="1100" dirty="0">
              <a:latin typeface="Arial" panose="020B0604020202020204" pitchFamily="34" charset="0"/>
              <a:cs typeface="Arial" panose="020B0604020202020204" pitchFamily="34" charset="0"/>
            </a:endParaRPr>
          </a:p>
          <a:p>
            <a:endParaRPr lang="de-DE" sz="1100" dirty="0" smtClean="0">
              <a:latin typeface="Arial" panose="020B0604020202020204" pitchFamily="34" charset="0"/>
              <a:cs typeface="Arial" panose="020B0604020202020204" pitchFamily="34" charset="0"/>
            </a:endParaRPr>
          </a:p>
          <a:p>
            <a:r>
              <a:rPr lang="de-DE" sz="1100" b="1" dirty="0" smtClean="0">
                <a:latin typeface="Arial" panose="020B0604020202020204" pitchFamily="34" charset="0"/>
                <a:cs typeface="Arial" panose="020B0604020202020204" pitchFamily="34" charset="0"/>
              </a:rPr>
              <a:t>Projektträger: </a:t>
            </a:r>
            <a:r>
              <a:rPr lang="de-DE" sz="1100" dirty="0" smtClean="0">
                <a:latin typeface="Arial" panose="020B0604020202020204" pitchFamily="34" charset="0"/>
                <a:cs typeface="Arial" panose="020B0604020202020204" pitchFamily="34" charset="0"/>
              </a:rPr>
              <a:t>BAMF</a:t>
            </a:r>
            <a:br>
              <a:rPr lang="de-DE" sz="1100" dirty="0" smtClean="0">
                <a:latin typeface="Arial" panose="020B0604020202020204" pitchFamily="34" charset="0"/>
                <a:cs typeface="Arial" panose="020B0604020202020204" pitchFamily="34" charset="0"/>
              </a:rPr>
            </a:br>
            <a:r>
              <a:rPr lang="de-DE" sz="1100" b="1" dirty="0" smtClean="0">
                <a:latin typeface="Arial" panose="020B0604020202020204" pitchFamily="34" charset="0"/>
                <a:cs typeface="Arial" panose="020B0604020202020204" pitchFamily="34" charset="0"/>
              </a:rPr>
              <a:t>Projektinhalt: </a:t>
            </a:r>
            <a:r>
              <a:rPr lang="de-DE" sz="1100" dirty="0" smtClean="0">
                <a:latin typeface="Arial" panose="020B0604020202020204" pitchFamily="34" charset="0"/>
                <a:cs typeface="Arial" panose="020B0604020202020204" pitchFamily="34" charset="0"/>
              </a:rPr>
              <a:t>Finanzielle </a:t>
            </a:r>
            <a:r>
              <a:rPr lang="de-DE" sz="1100" dirty="0">
                <a:latin typeface="Arial" panose="020B0604020202020204" pitchFamily="34" charset="0"/>
                <a:cs typeface="Arial" panose="020B0604020202020204" pitchFamily="34" charset="0"/>
              </a:rPr>
              <a:t>und organisatorische Unterstützung ausreisepflichtiger </a:t>
            </a:r>
            <a:r>
              <a:rPr lang="de-DE" sz="1100" dirty="0" smtClean="0">
                <a:latin typeface="Arial" panose="020B0604020202020204" pitchFamily="34" charset="0"/>
                <a:cs typeface="Arial" panose="020B0604020202020204" pitchFamily="34" charset="0"/>
              </a:rPr>
              <a:t>Migrantinnen und Migranten als </a:t>
            </a:r>
            <a:r>
              <a:rPr lang="de-DE" sz="1100" dirty="0">
                <a:latin typeface="Arial" panose="020B0604020202020204" pitchFamily="34" charset="0"/>
                <a:cs typeface="Arial" panose="020B0604020202020204" pitchFamily="34" charset="0"/>
              </a:rPr>
              <a:t>auch freiwilliger </a:t>
            </a:r>
            <a:r>
              <a:rPr lang="de-DE" sz="1100" dirty="0" smtClean="0">
                <a:latin typeface="Arial" panose="020B0604020202020204" pitchFamily="34" charset="0"/>
                <a:cs typeface="Arial" panose="020B0604020202020204" pitchFamily="34" charset="0"/>
              </a:rPr>
              <a:t>Rückkehrerinnen und Rückkehrer </a:t>
            </a:r>
            <a:r>
              <a:rPr lang="de-DE" sz="1100" dirty="0">
                <a:latin typeface="Arial" panose="020B0604020202020204" pitchFamily="34" charset="0"/>
                <a:cs typeface="Arial" panose="020B0604020202020204" pitchFamily="34" charset="0"/>
              </a:rPr>
              <a:t>in das Heimatland oder bei der Weiterwanderung in ein anderes </a:t>
            </a:r>
            <a:r>
              <a:rPr lang="de-DE" sz="1100" dirty="0" smtClean="0">
                <a:latin typeface="Arial" panose="020B0604020202020204" pitchFamily="34" charset="0"/>
                <a:cs typeface="Arial" panose="020B0604020202020204" pitchFamily="34" charset="0"/>
              </a:rPr>
              <a:t>Land.</a:t>
            </a:r>
            <a:r>
              <a:rPr lang="de-DE" sz="1100" dirty="0">
                <a:latin typeface="Arial" panose="020B0604020202020204" pitchFamily="34" charset="0"/>
                <a:cs typeface="Arial" panose="020B0604020202020204" pitchFamily="34" charset="0"/>
              </a:rPr>
              <a:t/>
            </a:r>
            <a:br>
              <a:rPr lang="de-DE" sz="1100" dirty="0">
                <a:latin typeface="Arial" panose="020B0604020202020204" pitchFamily="34" charset="0"/>
                <a:cs typeface="Arial" panose="020B0604020202020204" pitchFamily="34" charset="0"/>
              </a:rPr>
            </a:br>
            <a:r>
              <a:rPr lang="de-DE" sz="1100" dirty="0">
                <a:latin typeface="Arial" panose="020B0604020202020204" pitchFamily="34" charset="0"/>
                <a:cs typeface="Arial" panose="020B0604020202020204" pitchFamily="34" charset="0"/>
              </a:rPr>
              <a:t/>
            </a:r>
            <a:br>
              <a:rPr lang="de-DE" sz="1100" dirty="0">
                <a:latin typeface="Arial" panose="020B0604020202020204" pitchFamily="34" charset="0"/>
                <a:cs typeface="Arial" panose="020B0604020202020204" pitchFamily="34" charset="0"/>
              </a:rPr>
            </a:br>
            <a:r>
              <a:rPr lang="de-DE" sz="1100" dirty="0">
                <a:latin typeface="Arial" panose="020B0604020202020204" pitchFamily="34" charset="0"/>
                <a:cs typeface="Arial" panose="020B0604020202020204" pitchFamily="34" charset="0"/>
              </a:rPr>
              <a:t/>
            </a:r>
            <a:br>
              <a:rPr lang="de-DE" sz="1100" dirty="0">
                <a:latin typeface="Arial" panose="020B0604020202020204" pitchFamily="34" charset="0"/>
                <a:cs typeface="Arial" panose="020B0604020202020204" pitchFamily="34" charset="0"/>
              </a:rPr>
            </a:br>
            <a:endParaRPr lang="de-DE" sz="1100" dirty="0" smtClean="0">
              <a:latin typeface="Arial" panose="020B0604020202020204" pitchFamily="34" charset="0"/>
              <a:cs typeface="Arial" panose="020B0604020202020204" pitchFamily="34" charset="0"/>
            </a:endParaRPr>
          </a:p>
          <a:p>
            <a:r>
              <a:rPr lang="de-DE" sz="1100" b="1" dirty="0">
                <a:solidFill>
                  <a:srgbClr val="008ECE"/>
                </a:solidFill>
                <a:latin typeface="Arial" panose="020B0604020202020204" pitchFamily="34" charset="0"/>
                <a:cs typeface="Arial" panose="020B0604020202020204" pitchFamily="34" charset="0"/>
              </a:rPr>
              <a:t>Brückenkomponente Albanien</a:t>
            </a:r>
          </a:p>
          <a:p>
            <a:endParaRPr lang="de-DE" sz="1100" dirty="0">
              <a:latin typeface="Arial" panose="020B0604020202020204" pitchFamily="34" charset="0"/>
              <a:cs typeface="Arial" panose="020B0604020202020204" pitchFamily="34" charset="0"/>
            </a:endParaRPr>
          </a:p>
          <a:p>
            <a:r>
              <a:rPr lang="de-DE" sz="1100" b="1" dirty="0">
                <a:latin typeface="Arial" panose="020B0604020202020204" pitchFamily="34" charset="0"/>
                <a:cs typeface="Arial" panose="020B0604020202020204" pitchFamily="34" charset="0"/>
              </a:rPr>
              <a:t>Projektträger: </a:t>
            </a:r>
            <a:r>
              <a:rPr lang="de-DE" sz="1100" dirty="0">
                <a:latin typeface="Arial" panose="020B0604020202020204" pitchFamily="34" charset="0"/>
                <a:cs typeface="Arial" panose="020B0604020202020204" pitchFamily="34" charset="0"/>
              </a:rPr>
              <a:t>GIZ</a:t>
            </a:r>
          </a:p>
          <a:p>
            <a:pPr lvl="0"/>
            <a:r>
              <a:rPr lang="de-DE" sz="1100" b="1" dirty="0">
                <a:latin typeface="Arial" panose="020B0604020202020204" pitchFamily="34" charset="0"/>
                <a:cs typeface="Arial" panose="020B0604020202020204" pitchFamily="34" charset="0"/>
              </a:rPr>
              <a:t>Projektinhalt: </a:t>
            </a:r>
            <a:r>
              <a:rPr lang="de-DE" sz="1100" dirty="0">
                <a:latin typeface="Arial" panose="020B0604020202020204" pitchFamily="34" charset="0"/>
                <a:cs typeface="Arial" panose="020B0604020202020204" pitchFamily="34" charset="0"/>
              </a:rPr>
              <a:t>Neben praktischer Unterstützung, wie Empfang und Information am Flughafen, werden bis zu 12 Monate umfassende, individuelle Sozialberatung/-begleitung, psychologische Betreuung sowie Soforthilfemaßnahmen angeboten, als Vorbereitung für weiterführende Reintegrationsangebote und die Arbeitsvermittlung.</a:t>
            </a:r>
          </a:p>
          <a:p>
            <a:endParaRPr lang="de-DE" sz="1100" dirty="0">
              <a:latin typeface="Arial" panose="020B0604020202020204" pitchFamily="34" charset="0"/>
              <a:cs typeface="Arial" panose="020B0604020202020204" pitchFamily="34" charset="0"/>
            </a:endParaRPr>
          </a:p>
          <a:p>
            <a:endParaRPr lang="de-DE" sz="1100" dirty="0" smtClean="0">
              <a:latin typeface="Arial" panose="020B0604020202020204" pitchFamily="34" charset="0"/>
              <a:cs typeface="Arial" panose="020B0604020202020204" pitchFamily="34" charset="0"/>
            </a:endParaRPr>
          </a:p>
          <a:p>
            <a:pPr lvl="0"/>
            <a:endParaRPr lang="de-DE" sz="1100" dirty="0" smtClean="0">
              <a:latin typeface="Arial" panose="020B0604020202020204" pitchFamily="34" charset="0"/>
              <a:cs typeface="Arial" panose="020B0604020202020204" pitchFamily="34" charset="0"/>
            </a:endParaRPr>
          </a:p>
          <a:p>
            <a:r>
              <a:rPr lang="de-DE" sz="1100" b="1" dirty="0">
                <a:solidFill>
                  <a:srgbClr val="008ECE"/>
                </a:solidFill>
                <a:latin typeface="Arial" panose="020B0604020202020204" pitchFamily="34" charset="0"/>
                <a:cs typeface="Arial" panose="020B0604020202020204" pitchFamily="34" charset="0"/>
              </a:rPr>
              <a:t>Rückkehr- und Reintegrationsberatung im Kosovo</a:t>
            </a:r>
            <a:br>
              <a:rPr lang="de-DE" sz="1100" b="1" dirty="0">
                <a:solidFill>
                  <a:srgbClr val="008ECE"/>
                </a:solidFill>
                <a:latin typeface="Arial" panose="020B0604020202020204" pitchFamily="34" charset="0"/>
                <a:cs typeface="Arial" panose="020B0604020202020204" pitchFamily="34" charset="0"/>
              </a:rPr>
            </a:br>
            <a:endParaRPr lang="de-DE" sz="1100" b="1" dirty="0">
              <a:solidFill>
                <a:srgbClr val="008ECE"/>
              </a:solidFill>
              <a:latin typeface="Arial" panose="020B0604020202020204" pitchFamily="34" charset="0"/>
              <a:cs typeface="Arial" panose="020B0604020202020204" pitchFamily="34" charset="0"/>
            </a:endParaRPr>
          </a:p>
          <a:p>
            <a:r>
              <a:rPr lang="de-DE" sz="1100" b="1" dirty="0">
                <a:latin typeface="Arial" panose="020B0604020202020204" pitchFamily="34" charset="0"/>
                <a:cs typeface="Arial" panose="020B0604020202020204" pitchFamily="34" charset="0"/>
              </a:rPr>
              <a:t>Projektträger: </a:t>
            </a:r>
            <a:r>
              <a:rPr lang="de-DE" sz="1100" dirty="0">
                <a:latin typeface="Arial" panose="020B0604020202020204" pitchFamily="34" charset="0"/>
                <a:cs typeface="Arial" panose="020B0604020202020204" pitchFamily="34" charset="0"/>
              </a:rPr>
              <a:t>Diakonisches Werk der Ev. Kirchenkreise Trier und Simmern-</a:t>
            </a:r>
            <a:r>
              <a:rPr lang="de-DE" sz="1100" dirty="0" err="1">
                <a:latin typeface="Arial" panose="020B0604020202020204" pitchFamily="34" charset="0"/>
                <a:cs typeface="Arial" panose="020B0604020202020204" pitchFamily="34" charset="0"/>
              </a:rPr>
              <a:t>Trarbach</a:t>
            </a:r>
            <a:endParaRPr lang="de-DE" sz="1100" dirty="0">
              <a:latin typeface="Arial" panose="020B0604020202020204" pitchFamily="34" charset="0"/>
              <a:cs typeface="Arial" panose="020B0604020202020204" pitchFamily="34" charset="0"/>
            </a:endParaRPr>
          </a:p>
          <a:p>
            <a:r>
              <a:rPr lang="de-DE" sz="1100" b="1" dirty="0">
                <a:latin typeface="Arial" panose="020B0604020202020204" pitchFamily="34" charset="0"/>
                <a:cs typeface="Arial" panose="020B0604020202020204" pitchFamily="34" charset="0"/>
              </a:rPr>
              <a:t>Projektinhalt: </a:t>
            </a:r>
            <a:r>
              <a:rPr lang="de-DE" sz="1100" dirty="0">
                <a:latin typeface="Arial" panose="020B0604020202020204" pitchFamily="34" charset="0"/>
                <a:cs typeface="Arial" panose="020B0604020202020204" pitchFamily="34" charset="0"/>
              </a:rPr>
              <a:t>Nachhaltige Reintegration von freiwilligen Rückkehrerinnen und Rückkehrern und rückgeführten Personen in das alte Heimatland Kosovo, insbesondere durch konkrete Hilfsleistungen als auch durch angebotene Berufsausbildungen; Kooperation mit dem Projektpartner Diakonie Kosova in </a:t>
            </a:r>
            <a:r>
              <a:rPr lang="de-DE" sz="1100" dirty="0" err="1">
                <a:latin typeface="Arial" panose="020B0604020202020204" pitchFamily="34" charset="0"/>
                <a:cs typeface="Arial" panose="020B0604020202020204" pitchFamily="34" charset="0"/>
              </a:rPr>
              <a:t>Mitrovice</a:t>
            </a:r>
            <a:r>
              <a:rPr lang="de-DE" sz="1100" dirty="0">
                <a:latin typeface="Arial" panose="020B0604020202020204" pitchFamily="34" charset="0"/>
                <a:cs typeface="Arial" panose="020B0604020202020204" pitchFamily="34" charset="0"/>
              </a:rPr>
              <a:t/>
            </a:r>
            <a:br>
              <a:rPr lang="de-DE" sz="1100" dirty="0">
                <a:latin typeface="Arial" panose="020B0604020202020204" pitchFamily="34" charset="0"/>
                <a:cs typeface="Arial" panose="020B0604020202020204" pitchFamily="34" charset="0"/>
              </a:rPr>
            </a:br>
            <a:endParaRPr lang="de-DE" sz="1100" dirty="0">
              <a:latin typeface="Arial" panose="020B0604020202020204" pitchFamily="34" charset="0"/>
              <a:cs typeface="Arial" panose="020B0604020202020204" pitchFamily="34" charset="0"/>
            </a:endParaRPr>
          </a:p>
          <a:p>
            <a:endParaRPr lang="de-DE" sz="1100" dirty="0" smtClean="0">
              <a:latin typeface="Arial" panose="020B0604020202020204" pitchFamily="34" charset="0"/>
              <a:cs typeface="Arial" panose="020B0604020202020204" pitchFamily="34" charset="0"/>
            </a:endParaRPr>
          </a:p>
        </p:txBody>
      </p:sp>
      <p:pic>
        <p:nvPicPr>
          <p:cNvPr id="4" name="Grafi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7474" y="3644243"/>
            <a:ext cx="587671" cy="587671"/>
          </a:xfrm>
          <a:prstGeom prst="rect">
            <a:avLst/>
          </a:prstGeom>
        </p:spPr>
      </p:pic>
    </p:spTree>
    <p:extLst>
      <p:ext uri="{BB962C8B-B14F-4D97-AF65-F5344CB8AC3E}">
        <p14:creationId xmlns:p14="http://schemas.microsoft.com/office/powerpoint/2010/main" val="688829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hteck 32"/>
          <p:cNvSpPr/>
          <p:nvPr/>
        </p:nvSpPr>
        <p:spPr>
          <a:xfrm>
            <a:off x="4564154" y="2284338"/>
            <a:ext cx="1893695" cy="7738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240" dirty="0">
              <a:solidFill>
                <a:schemeClr val="tx1"/>
              </a:solidFill>
              <a:latin typeface="Arial" panose="020B0604020202020204" pitchFamily="34" charset="0"/>
              <a:cs typeface="Arial" panose="020B0604020202020204" pitchFamily="34" charset="0"/>
            </a:endParaRPr>
          </a:p>
        </p:txBody>
      </p:sp>
      <p:pic>
        <p:nvPicPr>
          <p:cNvPr id="19" name="Grafik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0294" y="11403"/>
            <a:ext cx="7140575" cy="1189136"/>
          </a:xfrm>
          <a:prstGeom prst="rect">
            <a:avLst/>
          </a:prstGeom>
        </p:spPr>
      </p:pic>
      <p:sp>
        <p:nvSpPr>
          <p:cNvPr id="11" name="Textfeld 10"/>
          <p:cNvSpPr txBox="1"/>
          <p:nvPr/>
        </p:nvSpPr>
        <p:spPr>
          <a:xfrm>
            <a:off x="657804" y="1505890"/>
            <a:ext cx="6085468" cy="7879080"/>
          </a:xfrm>
          <a:prstGeom prst="rect">
            <a:avLst/>
          </a:prstGeom>
          <a:noFill/>
        </p:spPr>
        <p:txBody>
          <a:bodyPr wrap="square" rtlCol="0">
            <a:spAutoFit/>
          </a:bodyPr>
          <a:lstStyle/>
          <a:p>
            <a:endParaRPr lang="de-DE" sz="1100" b="1" dirty="0" smtClean="0">
              <a:solidFill>
                <a:srgbClr val="008ECE"/>
              </a:solidFill>
              <a:latin typeface="Arial" panose="020B0604020202020204" pitchFamily="34" charset="0"/>
              <a:cs typeface="Arial" panose="020B0604020202020204" pitchFamily="34" charset="0"/>
            </a:endParaRPr>
          </a:p>
          <a:p>
            <a:r>
              <a:rPr lang="de-DE" sz="1100" b="1" dirty="0" smtClean="0">
                <a:solidFill>
                  <a:srgbClr val="008ECE"/>
                </a:solidFill>
                <a:latin typeface="Arial" panose="020B0604020202020204" pitchFamily="34" charset="0"/>
                <a:cs typeface="Arial" panose="020B0604020202020204" pitchFamily="34" charset="0"/>
              </a:rPr>
              <a:t>ZIRF-</a:t>
            </a:r>
            <a:r>
              <a:rPr lang="de-DE" sz="1100" b="1" dirty="0" err="1" smtClean="0">
                <a:solidFill>
                  <a:srgbClr val="008ECE"/>
                </a:solidFill>
                <a:latin typeface="Arial" panose="020B0604020202020204" pitchFamily="34" charset="0"/>
                <a:cs typeface="Arial" panose="020B0604020202020204" pitchFamily="34" charset="0"/>
              </a:rPr>
              <a:t>Counselling</a:t>
            </a:r>
            <a:r>
              <a:rPr lang="de-DE" sz="1100" b="1" dirty="0" smtClean="0">
                <a:solidFill>
                  <a:srgbClr val="008ECE"/>
                </a:solidFill>
                <a:latin typeface="Arial" panose="020B0604020202020204" pitchFamily="34" charset="0"/>
                <a:cs typeface="Arial" panose="020B0604020202020204" pitchFamily="34" charset="0"/>
              </a:rPr>
              <a:t> – Individuelle Rückkehrrelevante Anfragen (IRI)</a:t>
            </a:r>
            <a:br>
              <a:rPr lang="de-DE" sz="1100" b="1" dirty="0" smtClean="0">
                <a:solidFill>
                  <a:srgbClr val="008ECE"/>
                </a:solidFill>
                <a:latin typeface="Arial" panose="020B0604020202020204" pitchFamily="34" charset="0"/>
                <a:cs typeface="Arial" panose="020B0604020202020204" pitchFamily="34" charset="0"/>
              </a:rPr>
            </a:br>
            <a:endParaRPr lang="de-DE" sz="1100" b="1" dirty="0" smtClean="0">
              <a:solidFill>
                <a:srgbClr val="008ECE"/>
              </a:solidFill>
              <a:latin typeface="Arial" panose="020B0604020202020204" pitchFamily="34" charset="0"/>
              <a:cs typeface="Arial" panose="020B0604020202020204" pitchFamily="34" charset="0"/>
            </a:endParaRPr>
          </a:p>
          <a:p>
            <a:r>
              <a:rPr lang="de-DE" sz="1100" b="1" dirty="0" smtClean="0">
                <a:latin typeface="Arial" panose="020B0604020202020204" pitchFamily="34" charset="0"/>
                <a:cs typeface="Arial" panose="020B0604020202020204" pitchFamily="34" charset="0"/>
              </a:rPr>
              <a:t>Projektträger: </a:t>
            </a:r>
            <a:r>
              <a:rPr lang="de-DE" sz="1100" dirty="0" smtClean="0">
                <a:latin typeface="Arial" panose="020B0604020202020204" pitchFamily="34" charset="0"/>
                <a:cs typeface="Arial" panose="020B0604020202020204" pitchFamily="34" charset="0"/>
              </a:rPr>
              <a:t>IOM Deutschland</a:t>
            </a:r>
          </a:p>
          <a:p>
            <a:r>
              <a:rPr lang="de-DE" sz="1100" b="1" dirty="0" smtClean="0">
                <a:latin typeface="Arial" panose="020B0604020202020204" pitchFamily="34" charset="0"/>
                <a:cs typeface="Arial" panose="020B0604020202020204" pitchFamily="34" charset="0"/>
              </a:rPr>
              <a:t>Projektinhalt: </a:t>
            </a:r>
            <a:r>
              <a:rPr lang="de-DE" sz="1100" dirty="0" smtClean="0">
                <a:latin typeface="Arial" panose="020B0604020202020204" pitchFamily="34" charset="0"/>
                <a:cs typeface="Arial" panose="020B0604020202020204" pitchFamily="34" charset="0"/>
              </a:rPr>
              <a:t>Anfrageberechtigte Stellen im Bereich der freiwilligen Rückkehr können über dieses Tool individuelle, aktuelle Informationen für rückkehrinteressierte Personen zur Situation in den Herkunftsländern weltweit abrufen. Dazu gehören folgende Themengebiete:  Medizinische Versorgung, Arbeitsmarkt, Wohnsituation, Bildung, Unterstützungsmöglichkeiten für vulnerable Personen, soziale Belange und öffentliche Verwaltung.</a:t>
            </a:r>
          </a:p>
          <a:p>
            <a:endParaRPr lang="de-DE" sz="1100" dirty="0" smtClean="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a:p>
            <a:r>
              <a:rPr lang="de-DE" sz="1100" b="1" dirty="0">
                <a:solidFill>
                  <a:srgbClr val="008ECE"/>
                </a:solidFill>
                <a:latin typeface="Arial" panose="020B0604020202020204" pitchFamily="34" charset="0"/>
                <a:cs typeface="Arial" panose="020B0604020202020204" pitchFamily="34" charset="0"/>
              </a:rPr>
              <a:t>Integrierte Rückkehrplanung (</a:t>
            </a:r>
            <a:r>
              <a:rPr lang="de-DE" sz="1100" b="1" dirty="0" err="1">
                <a:solidFill>
                  <a:srgbClr val="008ECE"/>
                </a:solidFill>
                <a:latin typeface="Arial" panose="020B0604020202020204" pitchFamily="34" charset="0"/>
                <a:cs typeface="Arial" panose="020B0604020202020204" pitchFamily="34" charset="0"/>
              </a:rPr>
              <a:t>IntegPlan</a:t>
            </a:r>
            <a:r>
              <a:rPr lang="de-DE" sz="1100" b="1" dirty="0">
                <a:solidFill>
                  <a:srgbClr val="008ECE"/>
                </a:solidFill>
                <a:latin typeface="Arial" panose="020B0604020202020204" pitchFamily="34" charset="0"/>
                <a:cs typeface="Arial" panose="020B0604020202020204" pitchFamily="34" charset="0"/>
              </a:rPr>
              <a:t> </a:t>
            </a:r>
            <a:r>
              <a:rPr lang="de-DE" sz="1100" b="1" dirty="0" smtClean="0">
                <a:solidFill>
                  <a:srgbClr val="008ECE"/>
                </a:solidFill>
                <a:latin typeface="Arial" panose="020B0604020202020204" pitchFamily="34" charset="0"/>
                <a:cs typeface="Arial" panose="020B0604020202020204" pitchFamily="34" charset="0"/>
              </a:rPr>
              <a:t>VIII)</a:t>
            </a:r>
            <a:r>
              <a:rPr lang="de-DE" sz="1100" b="1" dirty="0">
                <a:solidFill>
                  <a:srgbClr val="008ECE"/>
                </a:solidFill>
                <a:latin typeface="Arial" panose="020B0604020202020204" pitchFamily="34" charset="0"/>
                <a:cs typeface="Arial" panose="020B0604020202020204" pitchFamily="34" charset="0"/>
              </a:rPr>
              <a:t/>
            </a:r>
            <a:br>
              <a:rPr lang="de-DE" sz="1100" b="1" dirty="0">
                <a:solidFill>
                  <a:srgbClr val="008ECE"/>
                </a:solidFill>
                <a:latin typeface="Arial" panose="020B0604020202020204" pitchFamily="34" charset="0"/>
                <a:cs typeface="Arial" panose="020B0604020202020204" pitchFamily="34" charset="0"/>
              </a:rPr>
            </a:br>
            <a:endParaRPr lang="de-DE" sz="1100" b="1" dirty="0">
              <a:solidFill>
                <a:srgbClr val="008ECE"/>
              </a:solidFill>
              <a:latin typeface="Arial" panose="020B0604020202020204" pitchFamily="34" charset="0"/>
              <a:cs typeface="Arial" panose="020B0604020202020204" pitchFamily="34" charset="0"/>
            </a:endParaRPr>
          </a:p>
          <a:p>
            <a:r>
              <a:rPr lang="de-DE" sz="1100" b="1" dirty="0">
                <a:latin typeface="Arial" panose="020B0604020202020204" pitchFamily="34" charset="0"/>
                <a:cs typeface="Arial" panose="020B0604020202020204" pitchFamily="34" charset="0"/>
              </a:rPr>
              <a:t>Projektträger: </a:t>
            </a:r>
            <a:r>
              <a:rPr lang="de-DE" sz="1100" dirty="0" err="1">
                <a:latin typeface="Arial" panose="020B0604020202020204" pitchFamily="34" charset="0"/>
                <a:cs typeface="Arial" panose="020B0604020202020204" pitchFamily="34" charset="0"/>
              </a:rPr>
              <a:t>Micado</a:t>
            </a:r>
            <a:r>
              <a:rPr lang="de-DE" sz="1100" dirty="0">
                <a:latin typeface="Arial" panose="020B0604020202020204" pitchFamily="34" charset="0"/>
                <a:cs typeface="Arial" panose="020B0604020202020204" pitchFamily="34" charset="0"/>
              </a:rPr>
              <a:t> Migration gGmbH, St. Ingbert/Saarland</a:t>
            </a:r>
          </a:p>
          <a:p>
            <a:r>
              <a:rPr lang="de-DE" sz="1100" b="1" dirty="0">
                <a:latin typeface="Arial" panose="020B0604020202020204" pitchFamily="34" charset="0"/>
                <a:cs typeface="Arial" panose="020B0604020202020204" pitchFamily="34" charset="0"/>
              </a:rPr>
              <a:t>Projektinhalt: </a:t>
            </a:r>
            <a:r>
              <a:rPr lang="de-DE" sz="1100" dirty="0">
                <a:latin typeface="Arial" panose="020B0604020202020204" pitchFamily="34" charset="0"/>
                <a:cs typeface="Arial" panose="020B0604020202020204" pitchFamily="34" charset="0"/>
              </a:rPr>
              <a:t>Bereitstellung eines möglichst umfassenden, qualifizierten und nachfrageorientierten Weiterbildungsangebotes für Rückkehrberaterinnen und Rückkehrberater</a:t>
            </a:r>
            <a:endParaRPr lang="de-DE" sz="1100" u="sng" dirty="0">
              <a:latin typeface="Arial" panose="020B0604020202020204" pitchFamily="34" charset="0"/>
              <a:cs typeface="Arial" panose="020B0604020202020204" pitchFamily="34" charset="0"/>
            </a:endParaRPr>
          </a:p>
          <a:p>
            <a:r>
              <a:rPr lang="de-DE" sz="1100" dirty="0">
                <a:latin typeface="Arial" panose="020B0604020202020204" pitchFamily="34" charset="0"/>
                <a:cs typeface="Arial" panose="020B0604020202020204" pitchFamily="34" charset="0"/>
              </a:rPr>
              <a:t>zur Verbesserung der Qualität der Rückkehrberatung in Deutschland. </a:t>
            </a:r>
          </a:p>
          <a:p>
            <a:endParaRPr lang="de-DE" sz="1100" u="sng" dirty="0" smtClean="0">
              <a:latin typeface="Arial" panose="020B0604020202020204" pitchFamily="34" charset="0"/>
              <a:cs typeface="Arial" panose="020B0604020202020204" pitchFamily="34" charset="0"/>
            </a:endParaRPr>
          </a:p>
          <a:p>
            <a:endParaRPr lang="de-DE" sz="1100" u="sng" dirty="0">
              <a:latin typeface="Arial" panose="020B0604020202020204" pitchFamily="34" charset="0"/>
              <a:cs typeface="Arial" panose="020B0604020202020204" pitchFamily="34" charset="0"/>
            </a:endParaRPr>
          </a:p>
          <a:p>
            <a:r>
              <a:rPr lang="de-DE" sz="1100" b="1" dirty="0" err="1" smtClean="0">
                <a:solidFill>
                  <a:srgbClr val="008ECE"/>
                </a:solidFill>
                <a:latin typeface="Arial" panose="020B0604020202020204" pitchFamily="34" charset="0"/>
                <a:cs typeface="Arial" panose="020B0604020202020204" pitchFamily="34" charset="0"/>
              </a:rPr>
              <a:t>IntegPlan</a:t>
            </a:r>
            <a:r>
              <a:rPr lang="de-DE" sz="1100" b="1" dirty="0" smtClean="0">
                <a:solidFill>
                  <a:srgbClr val="008ECE"/>
                </a:solidFill>
                <a:latin typeface="Arial" panose="020B0604020202020204" pitchFamily="34" charset="0"/>
                <a:cs typeface="Arial" panose="020B0604020202020204" pitchFamily="34" charset="0"/>
              </a:rPr>
              <a:t> EF</a:t>
            </a:r>
            <a:br>
              <a:rPr lang="de-DE" sz="1100" b="1" dirty="0" smtClean="0">
                <a:solidFill>
                  <a:srgbClr val="008ECE"/>
                </a:solidFill>
                <a:latin typeface="Arial" panose="020B0604020202020204" pitchFamily="34" charset="0"/>
                <a:cs typeface="Arial" panose="020B0604020202020204" pitchFamily="34" charset="0"/>
              </a:rPr>
            </a:br>
            <a:r>
              <a:rPr lang="de-DE" sz="1100" b="1" dirty="0" smtClean="0">
                <a:solidFill>
                  <a:srgbClr val="008ECE"/>
                </a:solidFill>
                <a:latin typeface="Arial" panose="020B0604020202020204" pitchFamily="34" charset="0"/>
                <a:cs typeface="Arial" panose="020B0604020202020204" pitchFamily="34" charset="0"/>
              </a:rPr>
              <a:t/>
            </a:r>
            <a:br>
              <a:rPr lang="de-DE" sz="1100" b="1" dirty="0" smtClean="0">
                <a:solidFill>
                  <a:srgbClr val="008ECE"/>
                </a:solidFill>
                <a:latin typeface="Arial" panose="020B0604020202020204" pitchFamily="34" charset="0"/>
                <a:cs typeface="Arial" panose="020B0604020202020204" pitchFamily="34" charset="0"/>
              </a:rPr>
            </a:br>
            <a:r>
              <a:rPr lang="de-DE" sz="1100" b="1" dirty="0" smtClean="0">
                <a:latin typeface="Arial" panose="020B0604020202020204" pitchFamily="34" charset="0"/>
                <a:cs typeface="Arial" panose="020B0604020202020204" pitchFamily="34" charset="0"/>
              </a:rPr>
              <a:t>Projektträger: </a:t>
            </a:r>
            <a:r>
              <a:rPr lang="de-DE" sz="1100" dirty="0" err="1" smtClean="0">
                <a:latin typeface="Arial" panose="020B0604020202020204" pitchFamily="34" charset="0"/>
                <a:cs typeface="Arial" panose="020B0604020202020204" pitchFamily="34" charset="0"/>
              </a:rPr>
              <a:t>Micado</a:t>
            </a:r>
            <a:r>
              <a:rPr lang="de-DE" sz="1100" dirty="0" smtClean="0">
                <a:latin typeface="Arial" panose="020B0604020202020204" pitchFamily="34" charset="0"/>
                <a:cs typeface="Arial" panose="020B0604020202020204" pitchFamily="34" charset="0"/>
              </a:rPr>
              <a:t> Migration gGmbH, St. Ingbert/Saarland</a:t>
            </a:r>
          </a:p>
          <a:p>
            <a:r>
              <a:rPr lang="de-DE" sz="1100" b="1" dirty="0" smtClean="0">
                <a:latin typeface="Arial" panose="020B0604020202020204" pitchFamily="34" charset="0"/>
                <a:cs typeface="Arial" panose="020B0604020202020204" pitchFamily="34" charset="0"/>
              </a:rPr>
              <a:t>Projektinhalt: </a:t>
            </a:r>
            <a:r>
              <a:rPr lang="de-DE" sz="1100" dirty="0">
                <a:latin typeface="Arial" panose="020B0604020202020204" pitchFamily="34" charset="0"/>
                <a:cs typeface="Arial" panose="020B0604020202020204" pitchFamily="34" charset="0"/>
              </a:rPr>
              <a:t>Unterstützung der Rückkehrberatungsstellen bei </a:t>
            </a:r>
            <a:r>
              <a:rPr lang="de-DE" sz="1100" dirty="0" smtClean="0">
                <a:latin typeface="Arial" panose="020B0604020202020204" pitchFamily="34" charset="0"/>
                <a:cs typeface="Arial" panose="020B0604020202020204" pitchFamily="34" charset="0"/>
              </a:rPr>
              <a:t>der Suche </a:t>
            </a:r>
            <a:r>
              <a:rPr lang="de-DE" sz="1100" dirty="0">
                <a:latin typeface="Arial" panose="020B0604020202020204" pitchFamily="34" charset="0"/>
                <a:cs typeface="Arial" panose="020B0604020202020204" pitchFamily="34" charset="0"/>
              </a:rPr>
              <a:t>nach Dienstleistern in Rückkehrländern, die nicht von </a:t>
            </a:r>
            <a:r>
              <a:rPr lang="de-DE" sz="1100" dirty="0" smtClean="0">
                <a:latin typeface="Arial" panose="020B0604020202020204" pitchFamily="34" charset="0"/>
                <a:cs typeface="Arial" panose="020B0604020202020204" pitchFamily="34" charset="0"/>
              </a:rPr>
              <a:t>EURP bedient </a:t>
            </a:r>
            <a:r>
              <a:rPr lang="de-DE" sz="1100" dirty="0">
                <a:latin typeface="Arial" panose="020B0604020202020204" pitchFamily="34" charset="0"/>
                <a:cs typeface="Arial" panose="020B0604020202020204" pitchFamily="34" charset="0"/>
              </a:rPr>
              <a:t>werden</a:t>
            </a:r>
            <a:r>
              <a:rPr lang="de-DE" sz="1100" dirty="0" smtClean="0">
                <a:latin typeface="Arial" panose="020B0604020202020204" pitchFamily="34" charset="0"/>
                <a:cs typeface="Arial" panose="020B0604020202020204" pitchFamily="34" charset="0"/>
              </a:rPr>
              <a:t>.</a:t>
            </a:r>
            <a:endParaRPr lang="de-DE" sz="1100" dirty="0" smtClean="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a:p>
            <a:r>
              <a:rPr lang="de-DE" sz="1100" b="1" dirty="0" smtClean="0">
                <a:solidFill>
                  <a:srgbClr val="008ECE"/>
                </a:solidFill>
                <a:latin typeface="Arial" panose="020B0604020202020204" pitchFamily="34" charset="0"/>
                <a:cs typeface="Arial" panose="020B0604020202020204" pitchFamily="34" charset="0"/>
              </a:rPr>
              <a:t>Perspektive </a:t>
            </a:r>
            <a:r>
              <a:rPr lang="de-DE" sz="1100" b="1" dirty="0">
                <a:solidFill>
                  <a:srgbClr val="008ECE"/>
                </a:solidFill>
                <a:latin typeface="Arial" panose="020B0604020202020204" pitchFamily="34" charset="0"/>
                <a:cs typeface="Arial" panose="020B0604020202020204" pitchFamily="34" charset="0"/>
              </a:rPr>
              <a:t>Heimat: Dialogtour zu Rückkehr </a:t>
            </a:r>
            <a:r>
              <a:rPr lang="de-DE" sz="1100" b="1" dirty="0" smtClean="0">
                <a:solidFill>
                  <a:srgbClr val="008ECE"/>
                </a:solidFill>
                <a:latin typeface="Arial" panose="020B0604020202020204" pitchFamily="34" charset="0"/>
                <a:cs typeface="Arial" panose="020B0604020202020204" pitchFamily="34" charset="0"/>
              </a:rPr>
              <a:t>aus dem </a:t>
            </a:r>
            <a:r>
              <a:rPr lang="de-DE" sz="1100" b="1" dirty="0">
                <a:solidFill>
                  <a:srgbClr val="008ECE"/>
                </a:solidFill>
                <a:latin typeface="Arial" panose="020B0604020202020204" pitchFamily="34" charset="0"/>
                <a:cs typeface="Arial" panose="020B0604020202020204" pitchFamily="34" charset="0"/>
              </a:rPr>
              <a:t>Freistaat </a:t>
            </a:r>
            <a:r>
              <a:rPr lang="de-DE" sz="1100" b="1" dirty="0" smtClean="0">
                <a:solidFill>
                  <a:srgbClr val="008ECE"/>
                </a:solidFill>
                <a:latin typeface="Arial" panose="020B0604020202020204" pitchFamily="34" charset="0"/>
                <a:cs typeface="Arial" panose="020B0604020202020204" pitchFamily="34" charset="0"/>
              </a:rPr>
              <a:t>Bayern</a:t>
            </a:r>
            <a:br>
              <a:rPr lang="de-DE" sz="1100" b="1" dirty="0" smtClean="0">
                <a:solidFill>
                  <a:srgbClr val="008ECE"/>
                </a:solidFill>
                <a:latin typeface="Arial" panose="020B0604020202020204" pitchFamily="34" charset="0"/>
                <a:cs typeface="Arial" panose="020B0604020202020204" pitchFamily="34" charset="0"/>
              </a:rPr>
            </a:br>
            <a:r>
              <a:rPr lang="de-DE" sz="1100" b="1" dirty="0" smtClean="0">
                <a:solidFill>
                  <a:srgbClr val="008ECE"/>
                </a:solidFill>
                <a:latin typeface="Arial" panose="020B0604020202020204" pitchFamily="34" charset="0"/>
                <a:cs typeface="Arial" panose="020B0604020202020204" pitchFamily="34" charset="0"/>
              </a:rPr>
              <a:t>und </a:t>
            </a:r>
            <a:r>
              <a:rPr lang="de-DE" sz="1100" b="1" dirty="0">
                <a:solidFill>
                  <a:srgbClr val="008ECE"/>
                </a:solidFill>
                <a:latin typeface="Arial" panose="020B0604020202020204" pitchFamily="34" charset="0"/>
                <a:cs typeface="Arial" panose="020B0604020202020204" pitchFamily="34" charset="0"/>
              </a:rPr>
              <a:t>Chancen in </a:t>
            </a:r>
            <a:r>
              <a:rPr lang="de-DE" sz="1100" b="1" dirty="0" smtClean="0">
                <a:solidFill>
                  <a:srgbClr val="008ECE"/>
                </a:solidFill>
                <a:latin typeface="Arial" panose="020B0604020202020204" pitchFamily="34" charset="0"/>
                <a:cs typeface="Arial" panose="020B0604020202020204" pitchFamily="34" charset="0"/>
              </a:rPr>
              <a:t>Nigeria</a:t>
            </a:r>
            <a:endParaRPr lang="de-DE" sz="1100" b="1" u="sng" dirty="0">
              <a:solidFill>
                <a:srgbClr val="008ECE"/>
              </a:solidFill>
              <a:latin typeface="Arial" panose="020B0604020202020204" pitchFamily="34" charset="0"/>
              <a:cs typeface="Arial" panose="020B0604020202020204" pitchFamily="34" charset="0"/>
            </a:endParaRPr>
          </a:p>
          <a:p>
            <a:endParaRPr lang="de-DE" sz="1100" dirty="0" smtClean="0">
              <a:latin typeface="Arial" panose="020B0604020202020204" pitchFamily="34" charset="0"/>
              <a:cs typeface="Arial" panose="020B0604020202020204" pitchFamily="34" charset="0"/>
            </a:endParaRPr>
          </a:p>
          <a:p>
            <a:r>
              <a:rPr lang="de-DE" sz="1100" b="1" dirty="0" smtClean="0">
                <a:latin typeface="Arial" panose="020B0604020202020204" pitchFamily="34" charset="0"/>
                <a:cs typeface="Arial" panose="020B0604020202020204" pitchFamily="34" charset="0"/>
              </a:rPr>
              <a:t>Projektträger:</a:t>
            </a:r>
            <a:r>
              <a:rPr lang="de-DE" sz="1100" dirty="0" smtClean="0">
                <a:latin typeface="Arial" panose="020B0604020202020204" pitchFamily="34" charset="0"/>
                <a:cs typeface="Arial" panose="020B0604020202020204" pitchFamily="34" charset="0"/>
              </a:rPr>
              <a:t> </a:t>
            </a:r>
            <a:r>
              <a:rPr lang="de-DE" sz="1100" dirty="0" err="1" smtClean="0">
                <a:latin typeface="Arial" panose="020B0604020202020204" pitchFamily="34" charset="0"/>
                <a:cs typeface="Arial" panose="020B0604020202020204" pitchFamily="34" charset="0"/>
              </a:rPr>
              <a:t>Social</a:t>
            </a:r>
            <a:r>
              <a:rPr lang="de-DE" sz="1100" dirty="0" smtClean="0">
                <a:latin typeface="Arial" panose="020B0604020202020204" pitchFamily="34" charset="0"/>
                <a:cs typeface="Arial" panose="020B0604020202020204" pitchFamily="34" charset="0"/>
              </a:rPr>
              <a:t> Impact gGmbH</a:t>
            </a:r>
            <a:endParaRPr lang="de-DE" sz="1100" dirty="0">
              <a:latin typeface="Arial" panose="020B0604020202020204" pitchFamily="34" charset="0"/>
              <a:cs typeface="Arial" panose="020B0604020202020204" pitchFamily="34" charset="0"/>
            </a:endParaRPr>
          </a:p>
          <a:p>
            <a:r>
              <a:rPr lang="de-DE" sz="1100" b="1" dirty="0" smtClean="0">
                <a:latin typeface="Arial" panose="020B0604020202020204" pitchFamily="34" charset="0"/>
                <a:cs typeface="Arial" panose="020B0604020202020204" pitchFamily="34" charset="0"/>
              </a:rPr>
              <a:t>Projektinhalt</a:t>
            </a:r>
            <a:r>
              <a:rPr lang="de-DE" sz="1100" b="1" dirty="0">
                <a:latin typeface="Arial" panose="020B0604020202020204" pitchFamily="34" charset="0"/>
                <a:cs typeface="Arial" panose="020B0604020202020204" pitchFamily="34" charset="0"/>
              </a:rPr>
              <a:t>:</a:t>
            </a:r>
            <a:r>
              <a:rPr lang="de-DE" sz="1100" dirty="0">
                <a:latin typeface="Arial" panose="020B0604020202020204" pitchFamily="34" charset="0"/>
                <a:cs typeface="Arial" panose="020B0604020202020204" pitchFamily="34" charset="0"/>
              </a:rPr>
              <a:t> </a:t>
            </a:r>
            <a:r>
              <a:rPr lang="de-DE" sz="1100" dirty="0" smtClean="0">
                <a:latin typeface="Arial" panose="020B0604020202020204" pitchFamily="34" charset="0"/>
                <a:cs typeface="Arial" panose="020B0604020202020204" pitchFamily="34" charset="0"/>
              </a:rPr>
              <a:t>Das Projekt möchte ausreisepflichtige </a:t>
            </a:r>
            <a:r>
              <a:rPr lang="de-DE" sz="1100" dirty="0">
                <a:latin typeface="Arial" panose="020B0604020202020204" pitchFamily="34" charset="0"/>
                <a:cs typeface="Arial" panose="020B0604020202020204" pitchFamily="34" charset="0"/>
              </a:rPr>
              <a:t>nigerianische Staatsbürgerinnen </a:t>
            </a:r>
            <a:r>
              <a:rPr lang="de-DE" sz="1100" dirty="0" smtClean="0">
                <a:latin typeface="Arial" panose="020B0604020202020204" pitchFamily="34" charset="0"/>
                <a:cs typeface="Arial" panose="020B0604020202020204" pitchFamily="34" charset="0"/>
              </a:rPr>
              <a:t>und Staatsbürger </a:t>
            </a:r>
            <a:r>
              <a:rPr lang="de-DE" sz="1100" dirty="0">
                <a:latin typeface="Arial" panose="020B0604020202020204" pitchFamily="34" charset="0"/>
                <a:cs typeface="Arial" panose="020B0604020202020204" pitchFamily="34" charset="0"/>
              </a:rPr>
              <a:t>in Bayern über die Möglichkeiten einer freiwilligen Rückkehr nach Nigeria </a:t>
            </a:r>
            <a:r>
              <a:rPr lang="de-DE" sz="1100" dirty="0" smtClean="0">
                <a:latin typeface="Arial" panose="020B0604020202020204" pitchFamily="34" charset="0"/>
                <a:cs typeface="Arial" panose="020B0604020202020204" pitchFamily="34" charset="0"/>
              </a:rPr>
              <a:t>unterrichten.</a:t>
            </a:r>
          </a:p>
          <a:p>
            <a:endParaRPr lang="de-DE" sz="1100" dirty="0" smtClean="0">
              <a:latin typeface="Arial" panose="020B0604020202020204" pitchFamily="34" charset="0"/>
              <a:cs typeface="Arial" panose="020B0604020202020204" pitchFamily="34" charset="0"/>
            </a:endParaRPr>
          </a:p>
          <a:p>
            <a:endParaRPr lang="de-DE" sz="1100" dirty="0">
              <a:latin typeface="Arial" panose="020B0604020202020204" pitchFamily="34" charset="0"/>
              <a:cs typeface="Arial" panose="020B0604020202020204" pitchFamily="34" charset="0"/>
            </a:endParaRPr>
          </a:p>
          <a:p>
            <a:r>
              <a:rPr lang="de-DE" sz="1100" b="1" dirty="0">
                <a:solidFill>
                  <a:srgbClr val="008ECE"/>
                </a:solidFill>
                <a:latin typeface="Arial" panose="020B0604020202020204" pitchFamily="34" charset="0"/>
                <a:cs typeface="Arial" panose="020B0604020202020204" pitchFamily="34" charset="0"/>
              </a:rPr>
              <a:t>Integration und Stabilisierung von Rückkehrenden aus Bayern im Kosovo – </a:t>
            </a:r>
            <a:r>
              <a:rPr lang="de-DE" sz="1100" b="1" dirty="0" err="1">
                <a:solidFill>
                  <a:srgbClr val="008ECE"/>
                </a:solidFill>
                <a:latin typeface="Arial" panose="020B0604020202020204" pitchFamily="34" charset="0"/>
                <a:cs typeface="Arial" panose="020B0604020202020204" pitchFamily="34" charset="0"/>
              </a:rPr>
              <a:t>För-derung</a:t>
            </a:r>
            <a:r>
              <a:rPr lang="de-DE" sz="1100" b="1" dirty="0">
                <a:solidFill>
                  <a:srgbClr val="008ECE"/>
                </a:solidFill>
                <a:latin typeface="Arial" panose="020B0604020202020204" pitchFamily="34" charset="0"/>
                <a:cs typeface="Arial" panose="020B0604020202020204" pitchFamily="34" charset="0"/>
              </a:rPr>
              <a:t> durch </a:t>
            </a:r>
            <a:r>
              <a:rPr lang="de-DE" sz="1100" b="1" dirty="0">
                <a:solidFill>
                  <a:srgbClr val="008ECE"/>
                </a:solidFill>
                <a:latin typeface="Arial" panose="020B0604020202020204" pitchFamily="34" charset="0"/>
                <a:cs typeface="Arial" panose="020B0604020202020204" pitchFamily="34" charset="0"/>
              </a:rPr>
              <a:t>Sachleistungen</a:t>
            </a:r>
          </a:p>
          <a:p>
            <a:endParaRPr lang="de-DE" sz="1100" dirty="0">
              <a:latin typeface="Arial" panose="020B0604020202020204" pitchFamily="34" charset="0"/>
              <a:cs typeface="Arial" panose="020B0604020202020204" pitchFamily="34" charset="0"/>
            </a:endParaRPr>
          </a:p>
          <a:p>
            <a:r>
              <a:rPr lang="de-DE" sz="1100" b="1" dirty="0" smtClean="0">
                <a:latin typeface="Arial" panose="020B0604020202020204" pitchFamily="34" charset="0"/>
                <a:cs typeface="Arial" panose="020B0604020202020204" pitchFamily="34" charset="0"/>
              </a:rPr>
              <a:t>Projektträger:</a:t>
            </a:r>
            <a:r>
              <a:rPr lang="de-DE" sz="1100" dirty="0" smtClean="0">
                <a:latin typeface="Arial" panose="020B0604020202020204" pitchFamily="34" charset="0"/>
                <a:cs typeface="Arial" panose="020B0604020202020204" pitchFamily="34" charset="0"/>
              </a:rPr>
              <a:t> AWO Kreisverband Nürnberg e.V.</a:t>
            </a:r>
          </a:p>
          <a:p>
            <a:r>
              <a:rPr lang="de-DE" sz="1100" b="1" dirty="0" smtClean="0">
                <a:latin typeface="Arial" panose="020B0604020202020204" pitchFamily="34" charset="0"/>
                <a:cs typeface="Arial" panose="020B0604020202020204" pitchFamily="34" charset="0"/>
              </a:rPr>
              <a:t>Projektinhalt:</a:t>
            </a:r>
            <a:r>
              <a:rPr lang="de-DE" sz="1100" dirty="0" smtClean="0">
                <a:latin typeface="Arial" panose="020B0604020202020204" pitchFamily="34" charset="0"/>
                <a:cs typeface="Arial" panose="020B0604020202020204" pitchFamily="34" charset="0"/>
              </a:rPr>
              <a:t> Die Integration von kosovarischen Rückkehrenden aus Bayern im Herkunftsland Kosovo soll durch bedarfsorientierte Sachleistungen unterstützt werden. Ein besonderer Schwerpunkt liegt hierbei auf der Sicherstellung der Rechte von Kindern auf Teilhabe und Bildung (z.B. durch die Finanzierung von Schulmaterialien). </a:t>
            </a:r>
          </a:p>
          <a:p>
            <a:endParaRPr lang="de-DE" sz="1100" dirty="0">
              <a:latin typeface="Arial" panose="020B0604020202020204" pitchFamily="34" charset="0"/>
              <a:cs typeface="Arial" panose="020B0604020202020204" pitchFamily="34" charset="0"/>
            </a:endParaRPr>
          </a:p>
          <a:p>
            <a:endParaRPr lang="de-DE" sz="1100" dirty="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60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hteck 32"/>
          <p:cNvSpPr/>
          <p:nvPr/>
        </p:nvSpPr>
        <p:spPr>
          <a:xfrm>
            <a:off x="4564154" y="2284338"/>
            <a:ext cx="1893695" cy="7738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240" dirty="0">
              <a:solidFill>
                <a:schemeClr val="tx1"/>
              </a:solidFill>
              <a:latin typeface="Arial" panose="020B0604020202020204" pitchFamily="34" charset="0"/>
              <a:cs typeface="Arial" panose="020B0604020202020204" pitchFamily="34" charset="0"/>
            </a:endParaRPr>
          </a:p>
        </p:txBody>
      </p:sp>
      <p:pic>
        <p:nvPicPr>
          <p:cNvPr id="19" name="Grafik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0294" y="11403"/>
            <a:ext cx="7140575" cy="1189136"/>
          </a:xfrm>
          <a:prstGeom prst="rect">
            <a:avLst/>
          </a:prstGeom>
        </p:spPr>
      </p:pic>
      <p:sp>
        <p:nvSpPr>
          <p:cNvPr id="11" name="Textfeld 10"/>
          <p:cNvSpPr txBox="1"/>
          <p:nvPr/>
        </p:nvSpPr>
        <p:spPr>
          <a:xfrm>
            <a:off x="637022" y="1332709"/>
            <a:ext cx="6085468" cy="5001369"/>
          </a:xfrm>
          <a:prstGeom prst="rect">
            <a:avLst/>
          </a:prstGeom>
          <a:noFill/>
        </p:spPr>
        <p:txBody>
          <a:bodyPr wrap="square" rtlCol="0">
            <a:spAutoFit/>
          </a:bodyPr>
          <a:lstStyle/>
          <a:p>
            <a:endParaRPr lang="de-DE" sz="1100" b="1" dirty="0" smtClean="0">
              <a:solidFill>
                <a:srgbClr val="008ECE"/>
              </a:solidFill>
              <a:latin typeface="Arial" panose="020B0604020202020204" pitchFamily="34" charset="0"/>
              <a:cs typeface="Arial" panose="020B0604020202020204" pitchFamily="34" charset="0"/>
            </a:endParaRPr>
          </a:p>
          <a:p>
            <a:endParaRPr lang="de-DE" sz="1100" dirty="0">
              <a:latin typeface="Arial" panose="020B0604020202020204" pitchFamily="34" charset="0"/>
              <a:cs typeface="Arial" panose="020B0604020202020204" pitchFamily="34" charset="0"/>
            </a:endParaRPr>
          </a:p>
          <a:p>
            <a:r>
              <a:rPr lang="de-DE" sz="1100" b="1" dirty="0">
                <a:solidFill>
                  <a:srgbClr val="008ECE"/>
                </a:solidFill>
                <a:latin typeface="Arial" panose="020B0604020202020204" pitchFamily="34" charset="0"/>
                <a:cs typeface="Arial" panose="020B0604020202020204" pitchFamily="34" charset="0"/>
              </a:rPr>
              <a:t>Reintegrationscoaching PLUS</a:t>
            </a:r>
            <a:r>
              <a:rPr lang="de-DE" sz="1100" dirty="0">
                <a:latin typeface="Arial" panose="020B0604020202020204" pitchFamily="34" charset="0"/>
                <a:cs typeface="Arial" panose="020B0604020202020204" pitchFamily="34" charset="0"/>
              </a:rPr>
              <a:t/>
            </a:r>
            <a:br>
              <a:rPr lang="de-DE" sz="1100" dirty="0">
                <a:latin typeface="Arial" panose="020B0604020202020204" pitchFamily="34" charset="0"/>
                <a:cs typeface="Arial" panose="020B0604020202020204" pitchFamily="34" charset="0"/>
              </a:rPr>
            </a:br>
            <a:r>
              <a:rPr lang="de-DE" sz="1100" dirty="0">
                <a:latin typeface="Arial" panose="020B0604020202020204" pitchFamily="34" charset="0"/>
                <a:cs typeface="Arial" panose="020B0604020202020204" pitchFamily="34" charset="0"/>
              </a:rPr>
              <a:t>(„Reintegrationscoaching mit individueller Qualifizierung für Rückkehrwillige PLUS“)</a:t>
            </a:r>
          </a:p>
          <a:p>
            <a:r>
              <a:rPr lang="de-DE" sz="1100" dirty="0">
                <a:latin typeface="Arial" panose="020B0604020202020204" pitchFamily="34" charset="0"/>
                <a:cs typeface="Arial" panose="020B0604020202020204" pitchFamily="34" charset="0"/>
              </a:rPr>
              <a:t>            </a:t>
            </a:r>
          </a:p>
          <a:p>
            <a:r>
              <a:rPr lang="de-DE" sz="1100" b="1" dirty="0">
                <a:latin typeface="Arial" panose="020B0604020202020204" pitchFamily="34" charset="0"/>
                <a:cs typeface="Arial" panose="020B0604020202020204" pitchFamily="34" charset="0"/>
              </a:rPr>
              <a:t>Projektträger:</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bfz</a:t>
            </a:r>
            <a:r>
              <a:rPr lang="de-DE" sz="1100" dirty="0">
                <a:latin typeface="Arial" panose="020B0604020202020204" pitchFamily="34" charset="0"/>
                <a:cs typeface="Arial" panose="020B0604020202020204" pitchFamily="34" charset="0"/>
              </a:rPr>
              <a:t> gGmbH und LfAR</a:t>
            </a:r>
          </a:p>
          <a:p>
            <a:r>
              <a:rPr lang="de-DE" sz="1100" b="1" dirty="0">
                <a:latin typeface="Arial" panose="020B0604020202020204" pitchFamily="34" charset="0"/>
                <a:cs typeface="Arial" panose="020B0604020202020204" pitchFamily="34" charset="0"/>
              </a:rPr>
              <a:t>Projektinhalt:</a:t>
            </a:r>
            <a:r>
              <a:rPr lang="de-DE" sz="1100" dirty="0">
                <a:latin typeface="Arial" panose="020B0604020202020204" pitchFamily="34" charset="0"/>
                <a:cs typeface="Arial" panose="020B0604020202020204" pitchFamily="34" charset="0"/>
              </a:rPr>
              <a:t> Rückkehrwillige Personen aus Bayern erhalten im Rahmen des Projekts die Chance, die noch verbleibende Zeit in Deutschland aktiv für ihre berufliche Zukunft im Herkunftsland zu nutzen. Hierzu werden individuelle maßgeschneiderte Qualifizierungseinheiten geplant und durchgeführt</a:t>
            </a:r>
            <a:r>
              <a:rPr lang="de-DE" sz="1100" dirty="0" smtClean="0">
                <a:latin typeface="Arial" panose="020B0604020202020204" pitchFamily="34" charset="0"/>
                <a:cs typeface="Arial" panose="020B0604020202020204" pitchFamily="34" charset="0"/>
              </a:rPr>
              <a:t>.</a:t>
            </a:r>
          </a:p>
          <a:p>
            <a:r>
              <a:rPr lang="de-DE" sz="1100" dirty="0" smtClean="0">
                <a:latin typeface="Arial" panose="020B0604020202020204" pitchFamily="34" charset="0"/>
                <a:cs typeface="Arial" panose="020B0604020202020204" pitchFamily="34" charset="0"/>
              </a:rPr>
              <a:t>Das Projekt „Reintegrationscoaching PLUS“ wird vom Asyl-, Migrations- und Integrationsfonds („AMIF“) der Europäischen Union </a:t>
            </a:r>
            <a:r>
              <a:rPr lang="de-DE" sz="1100" dirty="0" err="1" smtClean="0">
                <a:latin typeface="Arial" panose="020B0604020202020204" pitchFamily="34" charset="0"/>
                <a:cs typeface="Arial" panose="020B0604020202020204" pitchFamily="34" charset="0"/>
              </a:rPr>
              <a:t>kofinanziert</a:t>
            </a:r>
            <a:r>
              <a:rPr lang="de-DE" sz="1100" dirty="0" smtClean="0">
                <a:latin typeface="Arial" panose="020B0604020202020204" pitchFamily="34" charset="0"/>
                <a:cs typeface="Arial" panose="020B0604020202020204" pitchFamily="34" charset="0"/>
              </a:rPr>
              <a:t>.</a:t>
            </a:r>
          </a:p>
          <a:p>
            <a:endParaRPr lang="de-DE" sz="1100" dirty="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a:p>
            <a:endParaRPr lang="de-DE" sz="1100" u="sng" dirty="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a:p>
            <a:endParaRPr lang="de-DE" sz="1100" u="sng" dirty="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a:p>
            <a:endParaRPr lang="de-DE" sz="1100" u="sng" dirty="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a:p>
            <a:endParaRPr lang="de-DE" sz="1100" u="sng" dirty="0" smtClean="0">
              <a:latin typeface="Arial" panose="020B0604020202020204" pitchFamily="34" charset="0"/>
              <a:cs typeface="Arial" panose="020B0604020202020204" pitchFamily="34" charset="0"/>
            </a:endParaRPr>
          </a:p>
          <a:p>
            <a:r>
              <a:rPr lang="de-DE" sz="1100" b="1" dirty="0">
                <a:solidFill>
                  <a:srgbClr val="008ECE"/>
                </a:solidFill>
                <a:latin typeface="Arial" panose="020B0604020202020204" pitchFamily="34" charset="0"/>
                <a:cs typeface="Arial" panose="020B0604020202020204" pitchFamily="34" charset="0"/>
              </a:rPr>
              <a:t>Kontinuierliche Suche nach weiteren Projekten</a:t>
            </a:r>
          </a:p>
          <a:p>
            <a:endParaRPr lang="de-DE" sz="1100" b="1" u="sng" dirty="0">
              <a:solidFill>
                <a:srgbClr val="008ECE"/>
              </a:solidFill>
              <a:latin typeface="Arial" panose="020B0604020202020204" pitchFamily="34" charset="0"/>
              <a:cs typeface="Arial" panose="020B0604020202020204" pitchFamily="34" charset="0"/>
            </a:endParaRPr>
          </a:p>
          <a:p>
            <a:r>
              <a:rPr lang="de-DE" sz="1100" dirty="0">
                <a:latin typeface="Arial" panose="020B0604020202020204" pitchFamily="34" charset="0"/>
                <a:cs typeface="Arial" panose="020B0604020202020204" pitchFamily="34" charset="0"/>
              </a:rPr>
              <a:t>Das LfAR hält einen regen Kontakt mit möglichen Projektträgern, um interessante Projektideen in die Tat umzusetzen. Darüber hinaus können dem LfAR gerne Projektideen zur Freiwilligen Rückkehr vorgestellt werden.</a:t>
            </a:r>
          </a:p>
          <a:p>
            <a:endParaRPr lang="de-DE" sz="1100" u="sng" dirty="0" smtClean="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022" y="3428638"/>
            <a:ext cx="3743067" cy="1170133"/>
          </a:xfrm>
          <a:prstGeom prst="rect">
            <a:avLst/>
          </a:prstGeom>
        </p:spPr>
      </p:pic>
    </p:spTree>
    <p:extLst>
      <p:ext uri="{BB962C8B-B14F-4D97-AF65-F5344CB8AC3E}">
        <p14:creationId xmlns:p14="http://schemas.microsoft.com/office/powerpoint/2010/main" val="1231174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Benutzerdefiniert 3">
      <a:dk1>
        <a:sysClr val="windowText" lastClr="000000"/>
      </a:dk1>
      <a:lt1>
        <a:sysClr val="window" lastClr="FFFFFF"/>
      </a:lt1>
      <a:dk2>
        <a:srgbClr val="485155"/>
      </a:dk2>
      <a:lt2>
        <a:srgbClr val="008FCF"/>
      </a:lt2>
      <a:accent1>
        <a:srgbClr val="2A5A97"/>
      </a:accent1>
      <a:accent2>
        <a:srgbClr val="0BBBEF"/>
      </a:accent2>
      <a:accent3>
        <a:srgbClr val="FFDC00"/>
      </a:accent3>
      <a:accent4>
        <a:srgbClr val="F2B700"/>
      </a:accent4>
      <a:accent5>
        <a:srgbClr val="A4ACB1"/>
      </a:accent5>
      <a:accent6>
        <a:srgbClr val="E30317"/>
      </a:accent6>
      <a:hlink>
        <a:srgbClr val="07BAEE"/>
      </a:hlink>
      <a:folHlink>
        <a:srgbClr val="285A9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558</Words>
  <Application>Microsoft Office PowerPoint</Application>
  <PresentationFormat>Benutzerdefiniert</PresentationFormat>
  <Paragraphs>63</Paragraphs>
  <Slides>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vt:i4>
      </vt:variant>
    </vt:vector>
  </HeadingPairs>
  <TitlesOfParts>
    <vt:vector size="7" baseType="lpstr">
      <vt:lpstr>Arial</vt:lpstr>
      <vt:lpstr>Calibri</vt:lpstr>
      <vt:lpstr>Calibri Light</vt:lpstr>
      <vt:lpstr>Office</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Fritsche, Sabrina (LfAR)</dc:creator>
  <cp:lastModifiedBy>Robatsch, Alexander (LfAR)</cp:lastModifiedBy>
  <cp:revision>96</cp:revision>
  <dcterms:created xsi:type="dcterms:W3CDTF">2020-03-13T19:51:55Z</dcterms:created>
  <dcterms:modified xsi:type="dcterms:W3CDTF">2025-06-17T10:39:03Z</dcterms:modified>
</cp:coreProperties>
</file>